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6" r:id="rId5"/>
  </p:sldIdLst>
  <p:sldSz cx="32918400" cy="21945600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, Jeffrey R. (JSC-EP311)" initials="MJR(" lastIdx="2" clrIdx="0">
    <p:extLst>
      <p:ext uri="{19B8F6BF-5375-455C-9EA6-DF929625EA0E}">
        <p15:presenceInfo xmlns:p15="http://schemas.microsoft.com/office/powerpoint/2012/main" userId="S::jrmiche1@ndc.nasa.gov::cfec2b11-a26d-4475-9add-4304b535f7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90525" autoAdjust="0"/>
  </p:normalViewPr>
  <p:slideViewPr>
    <p:cSldViewPr snapToGrid="0">
      <p:cViewPr varScale="1">
        <p:scale>
          <a:sx n="31" d="100"/>
          <a:sy n="31" d="100"/>
        </p:scale>
        <p:origin x="185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27" tIns="46263" rIns="92527" bIns="462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27" tIns="46263" rIns="92527" bIns="46263" rtlCol="0"/>
          <a:lstStyle>
            <a:lvl1pPr algn="r">
              <a:defRPr sz="1200"/>
            </a:lvl1pPr>
          </a:lstStyle>
          <a:p>
            <a:fld id="{B7388378-A053-42D8-8FB6-7DF4BB104FE7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9825" y="1155700"/>
            <a:ext cx="4675188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7" tIns="46263" rIns="92527" bIns="462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4"/>
            <a:ext cx="5563870" cy="3638580"/>
          </a:xfrm>
          <a:prstGeom prst="rect">
            <a:avLst/>
          </a:prstGeom>
        </p:spPr>
        <p:txBody>
          <a:bodyPr vert="horz" lIns="92527" tIns="46263" rIns="92527" bIns="462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27" tIns="46263" rIns="92527" bIns="462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27" tIns="46263" rIns="92527" bIns="46263" rtlCol="0" anchor="b"/>
          <a:lstStyle>
            <a:lvl1pPr algn="r">
              <a:defRPr sz="1200"/>
            </a:lvl1pPr>
          </a:lstStyle>
          <a:p>
            <a:fld id="{D98567A3-AA9C-41C2-BC7D-FF5BF38A3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2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8567A3-AA9C-41C2-BC7D-FF5BF38A36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211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591562"/>
            <a:ext cx="2798064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7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5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168400"/>
            <a:ext cx="7098030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168400"/>
            <a:ext cx="20882610" cy="185978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6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1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471167"/>
            <a:ext cx="28392120" cy="9128758"/>
          </a:xfrm>
        </p:spPr>
        <p:txBody>
          <a:bodyPr anchor="b"/>
          <a:lstStyle>
            <a:lvl1pPr>
              <a:defRPr sz="19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4686287"/>
            <a:ext cx="28392120" cy="4800598"/>
          </a:xfrm>
        </p:spPr>
        <p:txBody>
          <a:bodyPr/>
          <a:lstStyle>
            <a:lvl1pPr marL="0" indent="0">
              <a:buNone/>
              <a:defRPr sz="7680">
                <a:solidFill>
                  <a:schemeClr val="tx1"/>
                </a:solidFill>
              </a:defRPr>
            </a:lvl1pPr>
            <a:lvl2pPr marL="146304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2pPr>
            <a:lvl3pPr marL="29260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3891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4pPr>
            <a:lvl5pPr marL="585216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5pPr>
            <a:lvl6pPr marL="731520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6pPr>
            <a:lvl7pPr marL="877824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7pPr>
            <a:lvl8pPr marL="1024128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8pPr>
            <a:lvl9pPr marL="11704320" indent="0">
              <a:buNone/>
              <a:defRPr sz="5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1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5842000"/>
            <a:ext cx="1399032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06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168405"/>
            <a:ext cx="2839212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379722"/>
            <a:ext cx="13926024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016240"/>
            <a:ext cx="13926024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379722"/>
            <a:ext cx="13994608" cy="2636518"/>
          </a:xfrm>
        </p:spPr>
        <p:txBody>
          <a:bodyPr anchor="b"/>
          <a:lstStyle>
            <a:lvl1pPr marL="0" indent="0">
              <a:buNone/>
              <a:defRPr sz="7680" b="1"/>
            </a:lvl1pPr>
            <a:lvl2pPr marL="1463040" indent="0">
              <a:buNone/>
              <a:defRPr sz="6400" b="1"/>
            </a:lvl2pPr>
            <a:lvl3pPr marL="2926080" indent="0">
              <a:buNone/>
              <a:defRPr sz="5760" b="1"/>
            </a:lvl3pPr>
            <a:lvl4pPr marL="4389120" indent="0">
              <a:buNone/>
              <a:defRPr sz="5120" b="1"/>
            </a:lvl4pPr>
            <a:lvl5pPr marL="5852160" indent="0">
              <a:buNone/>
              <a:defRPr sz="5120" b="1"/>
            </a:lvl5pPr>
            <a:lvl6pPr marL="7315200" indent="0">
              <a:buNone/>
              <a:defRPr sz="5120" b="1"/>
            </a:lvl6pPr>
            <a:lvl7pPr marL="8778240" indent="0">
              <a:buNone/>
              <a:defRPr sz="5120" b="1"/>
            </a:lvl7pPr>
            <a:lvl8pPr marL="10241280" indent="0">
              <a:buNone/>
              <a:defRPr sz="5120" b="1"/>
            </a:lvl8pPr>
            <a:lvl9pPr marL="11704320" indent="0">
              <a:buNone/>
              <a:defRPr sz="5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016240"/>
            <a:ext cx="13994608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0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5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57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159765"/>
            <a:ext cx="16664940" cy="15595600"/>
          </a:xfrm>
        </p:spPr>
        <p:txBody>
          <a:bodyPr/>
          <a:lstStyle>
            <a:lvl1pPr>
              <a:defRPr sz="10240"/>
            </a:lvl1pPr>
            <a:lvl2pPr>
              <a:defRPr sz="8960"/>
            </a:lvl2pPr>
            <a:lvl3pPr>
              <a:defRPr sz="768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8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463040"/>
            <a:ext cx="10617041" cy="5120640"/>
          </a:xfrm>
        </p:spPr>
        <p:txBody>
          <a:bodyPr anchor="b"/>
          <a:lstStyle>
            <a:lvl1pPr>
              <a:defRPr sz="10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159765"/>
            <a:ext cx="16664940" cy="15595600"/>
          </a:xfrm>
        </p:spPr>
        <p:txBody>
          <a:bodyPr anchor="t"/>
          <a:lstStyle>
            <a:lvl1pPr marL="0" indent="0">
              <a:buNone/>
              <a:defRPr sz="10240"/>
            </a:lvl1pPr>
            <a:lvl2pPr marL="1463040" indent="0">
              <a:buNone/>
              <a:defRPr sz="8960"/>
            </a:lvl2pPr>
            <a:lvl3pPr marL="2926080" indent="0">
              <a:buNone/>
              <a:defRPr sz="7680"/>
            </a:lvl3pPr>
            <a:lvl4pPr marL="4389120" indent="0">
              <a:buNone/>
              <a:defRPr sz="6400"/>
            </a:lvl4pPr>
            <a:lvl5pPr marL="5852160" indent="0">
              <a:buNone/>
              <a:defRPr sz="6400"/>
            </a:lvl5pPr>
            <a:lvl6pPr marL="7315200" indent="0">
              <a:buNone/>
              <a:defRPr sz="6400"/>
            </a:lvl6pPr>
            <a:lvl7pPr marL="8778240" indent="0">
              <a:buNone/>
              <a:defRPr sz="6400"/>
            </a:lvl7pPr>
            <a:lvl8pPr marL="10241280" indent="0">
              <a:buNone/>
              <a:defRPr sz="6400"/>
            </a:lvl8pPr>
            <a:lvl9pPr marL="11704320" indent="0">
              <a:buNone/>
              <a:defRPr sz="6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583680"/>
            <a:ext cx="10617041" cy="12197082"/>
          </a:xfrm>
        </p:spPr>
        <p:txBody>
          <a:bodyPr/>
          <a:lstStyle>
            <a:lvl1pPr marL="0" indent="0">
              <a:buNone/>
              <a:defRPr sz="5120"/>
            </a:lvl1pPr>
            <a:lvl2pPr marL="1463040" indent="0">
              <a:buNone/>
              <a:defRPr sz="4480"/>
            </a:lvl2pPr>
            <a:lvl3pPr marL="2926080" indent="0">
              <a:buNone/>
              <a:defRPr sz="3840"/>
            </a:lvl3pPr>
            <a:lvl4pPr marL="4389120" indent="0">
              <a:buNone/>
              <a:defRPr sz="3200"/>
            </a:lvl4pPr>
            <a:lvl5pPr marL="5852160" indent="0">
              <a:buNone/>
              <a:defRPr sz="3200"/>
            </a:lvl5pPr>
            <a:lvl6pPr marL="7315200" indent="0">
              <a:buNone/>
              <a:defRPr sz="3200"/>
            </a:lvl6pPr>
            <a:lvl7pPr marL="8778240" indent="0">
              <a:buNone/>
              <a:defRPr sz="3200"/>
            </a:lvl7pPr>
            <a:lvl8pPr marL="10241280" indent="0">
              <a:buNone/>
              <a:defRPr sz="3200"/>
            </a:lvl8pPr>
            <a:lvl9pPr marL="11704320" indent="0">
              <a:buNone/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9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168405"/>
            <a:ext cx="2839212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5842000"/>
            <a:ext cx="2839212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0340325"/>
            <a:ext cx="1110996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0340325"/>
            <a:ext cx="740664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4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061128-8D95-44D3-9331-87151D91ABE8}"/>
              </a:ext>
            </a:extLst>
          </p:cNvPr>
          <p:cNvSpPr txBox="1"/>
          <p:nvPr/>
        </p:nvSpPr>
        <p:spPr>
          <a:xfrm>
            <a:off x="400232" y="126113"/>
            <a:ext cx="29129167" cy="25853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182880" tIns="0" bIns="0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Water Analysis &amp; Volatile Extraction (Light WAVE)| </a:t>
            </a:r>
            <a:r>
              <a:rPr lang="en-US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Prospecting, Ice Mining Demonstration, and Lunar Water Sample Return</a:t>
            </a:r>
          </a:p>
          <a:p>
            <a:r>
              <a:rPr lang="en-US" sz="3600" dirty="0">
                <a:solidFill>
                  <a:schemeClr val="bg1"/>
                </a:solidFill>
              </a:rPr>
              <a:t>Aaron Paz, NASA Johnson Space Center (JSC), TX	  Contact: aaron.paz-1@nasa.gov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11DB8-D08B-4E60-84B4-EFBFF7A90BEB}"/>
              </a:ext>
            </a:extLst>
          </p:cNvPr>
          <p:cNvSpPr txBox="1"/>
          <p:nvPr/>
        </p:nvSpPr>
        <p:spPr>
          <a:xfrm>
            <a:off x="413468" y="3695619"/>
            <a:ext cx="12725726" cy="169277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Quantify the concentration of water ice and other volatiles in a sealed vessel with controlled heating. This provides high accuracy prospecting data and demonstrates critical functions for ice mining at a scale that allows for the water extracted to be collected  and returned to earth for further analysis. </a:t>
            </a:r>
            <a:endParaRPr lang="en-US" sz="2600" b="1" dirty="0"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DDFEF5-1C24-45D9-A184-5345E8D79333}"/>
              </a:ext>
            </a:extLst>
          </p:cNvPr>
          <p:cNvSpPr txBox="1"/>
          <p:nvPr/>
        </p:nvSpPr>
        <p:spPr>
          <a:xfrm>
            <a:off x="431782" y="19469281"/>
            <a:ext cx="12716776" cy="207701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pPr algn="just"/>
            <a:r>
              <a:rPr lang="en-US" sz="2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multi-physics COMSOL model has been developed to understand sublimation losses during sample handling. Results are captured here:</a:t>
            </a:r>
          </a:p>
          <a:p>
            <a:pPr algn="just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Michel, J. R. (2022, November). Numerical Modelling of Sublimation Losses During Sample Handling Within the Light WAVE Lunar Water Prospecting Instrument. In </a:t>
            </a:r>
            <a:r>
              <a:rPr lang="en-US" sz="2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Lunar Polar Volatiles Conference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US" sz="2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1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3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437E78-8BE1-4A9E-A892-321F62D962D3}"/>
              </a:ext>
            </a:extLst>
          </p:cNvPr>
          <p:cNvSpPr txBox="1"/>
          <p:nvPr/>
        </p:nvSpPr>
        <p:spPr>
          <a:xfrm>
            <a:off x="399180" y="5440030"/>
            <a:ext cx="12740013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Gaps Addressed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FA33D9-F09D-40B7-B3F0-1050B2FCE061}"/>
              </a:ext>
            </a:extLst>
          </p:cNvPr>
          <p:cNvSpPr txBox="1"/>
          <p:nvPr/>
        </p:nvSpPr>
        <p:spPr>
          <a:xfrm>
            <a:off x="427097" y="18709755"/>
            <a:ext cx="12716777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Models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6517C4-F37C-4523-8DDD-A327B88AB4B5}"/>
              </a:ext>
            </a:extLst>
          </p:cNvPr>
          <p:cNvSpPr txBox="1"/>
          <p:nvPr/>
        </p:nvSpPr>
        <p:spPr>
          <a:xfrm>
            <a:off x="399179" y="7168168"/>
            <a:ext cx="12740012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709076-6685-455B-A0B5-D92EFBD4678F}"/>
              </a:ext>
            </a:extLst>
          </p:cNvPr>
          <p:cNvSpPr txBox="1"/>
          <p:nvPr/>
        </p:nvSpPr>
        <p:spPr>
          <a:xfrm>
            <a:off x="413467" y="2881902"/>
            <a:ext cx="12725727" cy="71510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329145C-03BC-467A-B679-DFC40637A067}"/>
              </a:ext>
            </a:extLst>
          </p:cNvPr>
          <p:cNvSpPr txBox="1"/>
          <p:nvPr/>
        </p:nvSpPr>
        <p:spPr>
          <a:xfrm>
            <a:off x="399179" y="6215609"/>
            <a:ext cx="12740013" cy="89255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TX07.1.1 Destination Reconnaissance and Resource Assessment</a:t>
            </a:r>
          </a:p>
          <a:p>
            <a:pPr algn="just"/>
            <a:r>
              <a:rPr lang="en-US" sz="2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TX07.1.2 Resource </a:t>
            </a:r>
            <a:r>
              <a:rPr lang="en-US" sz="2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Acquisition, Isolation, and Preparation</a:t>
            </a:r>
            <a:endParaRPr lang="en-US" sz="2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1216595-9D0E-4534-B602-AD43E397E47C}"/>
              </a:ext>
            </a:extLst>
          </p:cNvPr>
          <p:cNvSpPr/>
          <p:nvPr/>
        </p:nvSpPr>
        <p:spPr>
          <a:xfrm>
            <a:off x="29734462" y="399308"/>
            <a:ext cx="3162613" cy="27700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0072A6-DC50-43A0-872F-408A009BC5A9}"/>
              </a:ext>
            </a:extLst>
          </p:cNvPr>
          <p:cNvSpPr txBox="1"/>
          <p:nvPr/>
        </p:nvSpPr>
        <p:spPr>
          <a:xfrm>
            <a:off x="13453103" y="2879487"/>
            <a:ext cx="19006545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 of Operations</a:t>
            </a:r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1B454AE3-7DD8-4537-8781-58DD32B530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9" t="6399" r="24777" b="8184"/>
          <a:stretch/>
        </p:blipFill>
        <p:spPr bwMode="auto">
          <a:xfrm>
            <a:off x="29932658" y="44843"/>
            <a:ext cx="2798746" cy="238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B9B542-1506-47C5-9530-8EC4F9C7B5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8" t="9450" r="19463"/>
          <a:stretch/>
        </p:blipFill>
        <p:spPr>
          <a:xfrm>
            <a:off x="29913035" y="2401538"/>
            <a:ext cx="2670131" cy="490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3E0C3F-56ED-4DA5-B13F-848DE4FEB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782" y="7876054"/>
            <a:ext cx="12707409" cy="1074673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EC7D713-8CF8-4DA5-AA30-458DDAFD4D77}"/>
              </a:ext>
            </a:extLst>
          </p:cNvPr>
          <p:cNvSpPr/>
          <p:nvPr/>
        </p:nvSpPr>
        <p:spPr>
          <a:xfrm>
            <a:off x="13426133" y="3695619"/>
            <a:ext cx="19033515" cy="178506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5B1D4-AB26-4862-AC7A-72F02DCE47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24" r="21030"/>
          <a:stretch/>
        </p:blipFill>
        <p:spPr>
          <a:xfrm>
            <a:off x="14862671" y="5248299"/>
            <a:ext cx="5135526" cy="3876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B7CC3A-A381-4B0B-B2DF-80DE17898C20}"/>
              </a:ext>
            </a:extLst>
          </p:cNvPr>
          <p:cNvSpPr txBox="1"/>
          <p:nvPr/>
        </p:nvSpPr>
        <p:spPr>
          <a:xfrm>
            <a:off x="14834832" y="4046996"/>
            <a:ext cx="54337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Step 1: Fill crucible with icy regolith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EF7EA5-66CE-4049-9D06-000A9372BB77}"/>
              </a:ext>
            </a:extLst>
          </p:cNvPr>
          <p:cNvSpPr txBox="1"/>
          <p:nvPr/>
        </p:nvSpPr>
        <p:spPr>
          <a:xfrm>
            <a:off x="23572491" y="4077948"/>
            <a:ext cx="69355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Step 2: Seal and Heat Sample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29FF0E5-C9F4-4D5C-8941-E5C51F2C541F}"/>
              </a:ext>
            </a:extLst>
          </p:cNvPr>
          <p:cNvSpPr/>
          <p:nvPr/>
        </p:nvSpPr>
        <p:spPr>
          <a:xfrm>
            <a:off x="14282692" y="3882981"/>
            <a:ext cx="6187369" cy="5527720"/>
          </a:xfrm>
          <a:prstGeom prst="roundRect">
            <a:avLst>
              <a:gd name="adj" fmla="val 7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C447E33-7471-4848-9BE4-C271414ABE89}"/>
              </a:ext>
            </a:extLst>
          </p:cNvPr>
          <p:cNvSpPr/>
          <p:nvPr/>
        </p:nvSpPr>
        <p:spPr>
          <a:xfrm>
            <a:off x="20970586" y="3882981"/>
            <a:ext cx="11109613" cy="5527720"/>
          </a:xfrm>
          <a:prstGeom prst="roundRect">
            <a:avLst>
              <a:gd name="adj" fmla="val 7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729937-E426-4EFC-B2E9-6BBA6ADB8C5A}"/>
              </a:ext>
            </a:extLst>
          </p:cNvPr>
          <p:cNvSpPr txBox="1"/>
          <p:nvPr/>
        </p:nvSpPr>
        <p:spPr>
          <a:xfrm>
            <a:off x="19297934" y="11693158"/>
            <a:ext cx="12047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1BAE2B2-F8AE-455E-92CB-709BD461AA3B}"/>
              </a:ext>
            </a:extLst>
          </p:cNvPr>
          <p:cNvSpPr txBox="1"/>
          <p:nvPr/>
        </p:nvSpPr>
        <p:spPr>
          <a:xfrm>
            <a:off x="15588488" y="11004791"/>
            <a:ext cx="56959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3.1) Boiler builds pressure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F1E3F71-E056-49E3-BD82-0F1860C4B2CB}"/>
              </a:ext>
            </a:extLst>
          </p:cNvPr>
          <p:cNvSpPr txBox="1"/>
          <p:nvPr/>
        </p:nvSpPr>
        <p:spPr>
          <a:xfrm>
            <a:off x="15557959" y="13318223"/>
            <a:ext cx="491210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3.2) Transfer pressure to tank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753F5AA-304F-4AD3-93E3-D3AC2835197C}"/>
              </a:ext>
            </a:extLst>
          </p:cNvPr>
          <p:cNvSpPr txBox="1"/>
          <p:nvPr/>
        </p:nvSpPr>
        <p:spPr>
          <a:xfrm>
            <a:off x="14401026" y="19780004"/>
            <a:ext cx="55971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 steps 3.1-3.4 until boiler is empty </a:t>
            </a:r>
          </a:p>
        </p:txBody>
      </p:sp>
      <p:sp>
        <p:nvSpPr>
          <p:cNvPr id="109" name="Rounded Rectangle 98">
            <a:extLst>
              <a:ext uri="{FF2B5EF4-FFF2-40B4-BE49-F238E27FC236}">
                <a16:creationId xmlns:a16="http://schemas.microsoft.com/office/drawing/2014/main" id="{E5AD6677-9541-4C6D-91E0-9C4C405DD7B6}"/>
              </a:ext>
            </a:extLst>
          </p:cNvPr>
          <p:cNvSpPr/>
          <p:nvPr/>
        </p:nvSpPr>
        <p:spPr>
          <a:xfrm>
            <a:off x="14282692" y="9879114"/>
            <a:ext cx="6194006" cy="11477550"/>
          </a:xfrm>
          <a:prstGeom prst="roundRect">
            <a:avLst>
              <a:gd name="adj" fmla="val 6741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600" b="1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70BCC9C-F481-40EE-90A9-A6DC5EAEAA6D}"/>
              </a:ext>
            </a:extLst>
          </p:cNvPr>
          <p:cNvSpPr txBox="1"/>
          <p:nvPr/>
        </p:nvSpPr>
        <p:spPr>
          <a:xfrm>
            <a:off x="14529773" y="10070202"/>
            <a:ext cx="41057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3) Analyze Volatiles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8A223C7-C0A2-4016-9818-527F7BB7E49D}"/>
              </a:ext>
            </a:extLst>
          </p:cNvPr>
          <p:cNvSpPr txBox="1"/>
          <p:nvPr/>
        </p:nvSpPr>
        <p:spPr>
          <a:xfrm>
            <a:off x="14983248" y="20838070"/>
            <a:ext cx="2312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valve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AE2A259-7415-497A-8A2F-1F7F77302A50}"/>
              </a:ext>
            </a:extLst>
          </p:cNvPr>
          <p:cNvSpPr txBox="1"/>
          <p:nvPr/>
        </p:nvSpPr>
        <p:spPr>
          <a:xfrm>
            <a:off x="17477679" y="20840034"/>
            <a:ext cx="2312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valve</a:t>
            </a:r>
          </a:p>
        </p:txBody>
      </p:sp>
      <p:pic>
        <p:nvPicPr>
          <p:cNvPr id="125" name="Picture 124">
            <a:extLst>
              <a:ext uri="{FF2B5EF4-FFF2-40B4-BE49-F238E27FC236}">
                <a16:creationId xmlns:a16="http://schemas.microsoft.com/office/drawing/2014/main" id="{790FF43D-B864-4300-8912-64CCE026EC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270" t="10176" r="38219" b="23725"/>
          <a:stretch/>
        </p:blipFill>
        <p:spPr>
          <a:xfrm>
            <a:off x="14529773" y="11059540"/>
            <a:ext cx="1034532" cy="1696453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CD71579E-3FA6-4F3B-BBB1-7135CD2B542E}"/>
              </a:ext>
            </a:extLst>
          </p:cNvPr>
          <p:cNvGrpSpPr/>
          <p:nvPr/>
        </p:nvGrpSpPr>
        <p:grpSpPr>
          <a:xfrm rot="5400000">
            <a:off x="15868410" y="11680535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63FE0FA4-07D4-49CA-8538-A4CB721A9437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888BDF81-2467-4C0D-B3E6-9B62CCA77C05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Oval 32">
            <a:extLst>
              <a:ext uri="{FF2B5EF4-FFF2-40B4-BE49-F238E27FC236}">
                <a16:creationId xmlns:a16="http://schemas.microsoft.com/office/drawing/2014/main" id="{31729616-084C-4B45-929A-4330CCECBF61}"/>
              </a:ext>
            </a:extLst>
          </p:cNvPr>
          <p:cNvSpPr/>
          <p:nvPr/>
        </p:nvSpPr>
        <p:spPr>
          <a:xfrm>
            <a:off x="16380319" y="11440884"/>
            <a:ext cx="974558" cy="95165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DC24DD1-DD35-4564-8CE2-62AAEC636E4B}"/>
              </a:ext>
            </a:extLst>
          </p:cNvPr>
          <p:cNvCxnSpPr>
            <a:cxnSpLocks/>
            <a:endCxn id="33" idx="2"/>
          </p:cNvCxnSpPr>
          <p:nvPr/>
        </p:nvCxnSpPr>
        <p:spPr>
          <a:xfrm>
            <a:off x="15564305" y="11916710"/>
            <a:ext cx="8160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E3FB340F-B5DC-4A61-BFBA-3631415849DB}"/>
              </a:ext>
            </a:extLst>
          </p:cNvPr>
          <p:cNvCxnSpPr>
            <a:cxnSpLocks/>
            <a:stCxn id="33" idx="6"/>
          </p:cNvCxnSpPr>
          <p:nvPr/>
        </p:nvCxnSpPr>
        <p:spPr>
          <a:xfrm flipV="1">
            <a:off x="17354877" y="11907766"/>
            <a:ext cx="2109646" cy="89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06962C5C-4526-486F-9D1E-E882A76C280A}"/>
              </a:ext>
            </a:extLst>
          </p:cNvPr>
          <p:cNvSpPr txBox="1"/>
          <p:nvPr/>
        </p:nvSpPr>
        <p:spPr>
          <a:xfrm>
            <a:off x="18159772" y="12274856"/>
            <a:ext cx="1119393" cy="8925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Mass Spec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742D5C52-868A-4D5A-8E8D-20521C32B4F4}"/>
              </a:ext>
            </a:extLst>
          </p:cNvPr>
          <p:cNvCxnSpPr>
            <a:cxnSpLocks/>
          </p:cNvCxnSpPr>
          <p:nvPr/>
        </p:nvCxnSpPr>
        <p:spPr>
          <a:xfrm>
            <a:off x="18738348" y="11933894"/>
            <a:ext cx="0" cy="340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B676B905-C762-4309-B3D6-6737295A6447}"/>
              </a:ext>
            </a:extLst>
          </p:cNvPr>
          <p:cNvSpPr txBox="1"/>
          <p:nvPr/>
        </p:nvSpPr>
        <p:spPr>
          <a:xfrm>
            <a:off x="16354936" y="11665241"/>
            <a:ext cx="9745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Tank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874CAF3-322E-44E5-824F-3A41B465E8CD}"/>
              </a:ext>
            </a:extLst>
          </p:cNvPr>
          <p:cNvSpPr txBox="1"/>
          <p:nvPr/>
        </p:nvSpPr>
        <p:spPr>
          <a:xfrm>
            <a:off x="14449100" y="12755993"/>
            <a:ext cx="11958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Boiler</a:t>
            </a:r>
          </a:p>
        </p:txBody>
      </p:sp>
      <p:pic>
        <p:nvPicPr>
          <p:cNvPr id="153" name="Picture 152">
            <a:extLst>
              <a:ext uri="{FF2B5EF4-FFF2-40B4-BE49-F238E27FC236}">
                <a16:creationId xmlns:a16="http://schemas.microsoft.com/office/drawing/2014/main" id="{88E42D2E-3EBF-4BDA-9CDF-9F845CDD6EF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270" t="10176" r="38219" b="23725"/>
          <a:stretch/>
        </p:blipFill>
        <p:spPr>
          <a:xfrm>
            <a:off x="14529773" y="13364028"/>
            <a:ext cx="1034532" cy="1696453"/>
          </a:xfrm>
          <a:prstGeom prst="rect">
            <a:avLst/>
          </a:prstGeom>
        </p:spPr>
      </p:pic>
      <p:sp>
        <p:nvSpPr>
          <p:cNvPr id="157" name="Oval 156">
            <a:extLst>
              <a:ext uri="{FF2B5EF4-FFF2-40B4-BE49-F238E27FC236}">
                <a16:creationId xmlns:a16="http://schemas.microsoft.com/office/drawing/2014/main" id="{E5E71F0A-ACB8-4AFA-9C05-7383D5C5A9A1}"/>
              </a:ext>
            </a:extLst>
          </p:cNvPr>
          <p:cNvSpPr/>
          <p:nvPr/>
        </p:nvSpPr>
        <p:spPr>
          <a:xfrm>
            <a:off x="16380319" y="13745372"/>
            <a:ext cx="974558" cy="95165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64B9EF1F-E1D4-424D-B945-709910F94AEA}"/>
              </a:ext>
            </a:extLst>
          </p:cNvPr>
          <p:cNvGrpSpPr/>
          <p:nvPr/>
        </p:nvGrpSpPr>
        <p:grpSpPr>
          <a:xfrm rot="5400000">
            <a:off x="17664464" y="13985024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ED283A88-05F5-4493-858A-599CAD13D73A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Isosceles Triangle 159">
              <a:extLst>
                <a:ext uri="{FF2B5EF4-FFF2-40B4-BE49-F238E27FC236}">
                  <a16:creationId xmlns:a16="http://schemas.microsoft.com/office/drawing/2014/main" id="{3D53420D-64DF-45D5-BD35-6F69AA327FF3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D99561D6-F6D1-4236-9F4F-6F563FFB0F1B}"/>
              </a:ext>
            </a:extLst>
          </p:cNvPr>
          <p:cNvCxnSpPr>
            <a:cxnSpLocks/>
            <a:stCxn id="157" idx="6"/>
          </p:cNvCxnSpPr>
          <p:nvPr/>
        </p:nvCxnSpPr>
        <p:spPr>
          <a:xfrm flipV="1">
            <a:off x="17354877" y="14212254"/>
            <a:ext cx="2109646" cy="89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C765A1CA-32C1-4081-8160-9780123F8D4E}"/>
              </a:ext>
            </a:extLst>
          </p:cNvPr>
          <p:cNvSpPr txBox="1"/>
          <p:nvPr/>
        </p:nvSpPr>
        <p:spPr>
          <a:xfrm>
            <a:off x="18159772" y="14579344"/>
            <a:ext cx="1119393" cy="492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DDDB7B9-FDA9-4B3A-9BED-DEFD96EA9AE6}"/>
              </a:ext>
            </a:extLst>
          </p:cNvPr>
          <p:cNvCxnSpPr>
            <a:cxnSpLocks/>
          </p:cNvCxnSpPr>
          <p:nvPr/>
        </p:nvCxnSpPr>
        <p:spPr>
          <a:xfrm>
            <a:off x="18738348" y="14238382"/>
            <a:ext cx="0" cy="340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CE882F53-AAFA-4363-8709-CDBAF8EF7D73}"/>
              </a:ext>
            </a:extLst>
          </p:cNvPr>
          <p:cNvSpPr txBox="1"/>
          <p:nvPr/>
        </p:nvSpPr>
        <p:spPr>
          <a:xfrm>
            <a:off x="15541366" y="15504178"/>
            <a:ext cx="41715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3.3) Quantify gas in tank </a:t>
            </a:r>
          </a:p>
        </p:txBody>
      </p:sp>
      <p:pic>
        <p:nvPicPr>
          <p:cNvPr id="169" name="Picture 168">
            <a:extLst>
              <a:ext uri="{FF2B5EF4-FFF2-40B4-BE49-F238E27FC236}">
                <a16:creationId xmlns:a16="http://schemas.microsoft.com/office/drawing/2014/main" id="{754BEF87-AEE5-46CB-93DC-E8AAB3AD1C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270" t="10176" r="38219" b="23725"/>
          <a:stretch/>
        </p:blipFill>
        <p:spPr>
          <a:xfrm>
            <a:off x="14513180" y="15624220"/>
            <a:ext cx="1034532" cy="1696453"/>
          </a:xfrm>
          <a:prstGeom prst="rect">
            <a:avLst/>
          </a:prstGeom>
        </p:spPr>
      </p:pic>
      <p:grpSp>
        <p:nvGrpSpPr>
          <p:cNvPr id="170" name="Group 169">
            <a:extLst>
              <a:ext uri="{FF2B5EF4-FFF2-40B4-BE49-F238E27FC236}">
                <a16:creationId xmlns:a16="http://schemas.microsoft.com/office/drawing/2014/main" id="{632D5712-27E3-4E61-81B9-C20D74DA44E5}"/>
              </a:ext>
            </a:extLst>
          </p:cNvPr>
          <p:cNvGrpSpPr/>
          <p:nvPr/>
        </p:nvGrpSpPr>
        <p:grpSpPr>
          <a:xfrm rot="5400000">
            <a:off x="15851817" y="16245215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180AF606-B80E-47DC-8582-82776802501C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Isosceles Triangle 171">
              <a:extLst>
                <a:ext uri="{FF2B5EF4-FFF2-40B4-BE49-F238E27FC236}">
                  <a16:creationId xmlns:a16="http://schemas.microsoft.com/office/drawing/2014/main" id="{9FA7ACF2-BFD8-442D-82DA-730866E97B06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3" name="Oval 172">
            <a:extLst>
              <a:ext uri="{FF2B5EF4-FFF2-40B4-BE49-F238E27FC236}">
                <a16:creationId xmlns:a16="http://schemas.microsoft.com/office/drawing/2014/main" id="{462F1989-67D0-4333-A839-9FA362C989E6}"/>
              </a:ext>
            </a:extLst>
          </p:cNvPr>
          <p:cNvSpPr/>
          <p:nvPr/>
        </p:nvSpPr>
        <p:spPr>
          <a:xfrm>
            <a:off x="16363726" y="16005564"/>
            <a:ext cx="974558" cy="95165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EA4556F-A2BA-48B5-8575-D8B42E1D1A10}"/>
              </a:ext>
            </a:extLst>
          </p:cNvPr>
          <p:cNvGrpSpPr/>
          <p:nvPr/>
        </p:nvGrpSpPr>
        <p:grpSpPr>
          <a:xfrm rot="5400000">
            <a:off x="17647871" y="16245216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175" name="Isosceles Triangle 174">
              <a:extLst>
                <a:ext uri="{FF2B5EF4-FFF2-40B4-BE49-F238E27FC236}">
                  <a16:creationId xmlns:a16="http://schemas.microsoft.com/office/drawing/2014/main" id="{46DF8377-6E5E-49E2-8BC6-576C00908214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FCAF5D37-66A7-4A4D-8C84-647270C8DA46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F20EEFBF-A8A0-497C-98D4-8C996D2E32DD}"/>
              </a:ext>
            </a:extLst>
          </p:cNvPr>
          <p:cNvCxnSpPr>
            <a:cxnSpLocks/>
            <a:endCxn id="173" idx="2"/>
          </p:cNvCxnSpPr>
          <p:nvPr/>
        </p:nvCxnSpPr>
        <p:spPr>
          <a:xfrm>
            <a:off x="15547712" y="16481390"/>
            <a:ext cx="8160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B855257-6809-43BD-8657-6147A44571E3}"/>
              </a:ext>
            </a:extLst>
          </p:cNvPr>
          <p:cNvCxnSpPr>
            <a:cxnSpLocks/>
            <a:stCxn id="173" idx="6"/>
          </p:cNvCxnSpPr>
          <p:nvPr/>
        </p:nvCxnSpPr>
        <p:spPr>
          <a:xfrm flipV="1">
            <a:off x="17338284" y="16472446"/>
            <a:ext cx="2109646" cy="89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id="{1EABD1E4-6352-4AA2-81C4-DE1509431EE4}"/>
              </a:ext>
            </a:extLst>
          </p:cNvPr>
          <p:cNvSpPr txBox="1"/>
          <p:nvPr/>
        </p:nvSpPr>
        <p:spPr>
          <a:xfrm>
            <a:off x="18143179" y="16839536"/>
            <a:ext cx="1119393" cy="492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</a:p>
        </p:txBody>
      </p: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BA1F47C5-E7E9-46D7-BFFB-BEFE5A56D34C}"/>
              </a:ext>
            </a:extLst>
          </p:cNvPr>
          <p:cNvCxnSpPr>
            <a:cxnSpLocks/>
          </p:cNvCxnSpPr>
          <p:nvPr/>
        </p:nvCxnSpPr>
        <p:spPr>
          <a:xfrm>
            <a:off x="18721755" y="16498574"/>
            <a:ext cx="0" cy="340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2E7EC10E-57E8-4EB5-BD72-BC32B46E30F5}"/>
              </a:ext>
            </a:extLst>
          </p:cNvPr>
          <p:cNvCxnSpPr>
            <a:cxnSpLocks/>
            <a:endCxn id="157" idx="2"/>
          </p:cNvCxnSpPr>
          <p:nvPr/>
        </p:nvCxnSpPr>
        <p:spPr>
          <a:xfrm>
            <a:off x="15564305" y="14221198"/>
            <a:ext cx="8160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67A68DF-B8C8-467D-8DB0-86C33AAC21FC}"/>
              </a:ext>
            </a:extLst>
          </p:cNvPr>
          <p:cNvGrpSpPr/>
          <p:nvPr/>
        </p:nvGrpSpPr>
        <p:grpSpPr>
          <a:xfrm rot="5400000">
            <a:off x="15876966" y="13985025"/>
            <a:ext cx="246806" cy="472351"/>
            <a:chOff x="16062157" y="12595238"/>
            <a:chExt cx="541422" cy="1293616"/>
          </a:xfrm>
          <a:solidFill>
            <a:schemeClr val="bg1"/>
          </a:solidFill>
        </p:grpSpPr>
        <p:sp>
          <p:nvSpPr>
            <p:cNvPr id="128" name="Isosceles Triangle 127">
              <a:extLst>
                <a:ext uri="{FF2B5EF4-FFF2-40B4-BE49-F238E27FC236}">
                  <a16:creationId xmlns:a16="http://schemas.microsoft.com/office/drawing/2014/main" id="{701FDD34-6721-43C3-BBFB-BF883D985074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AA206B4B-E16E-4864-B03E-5DF8D0AFA036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3" name="TextBox 182">
            <a:extLst>
              <a:ext uri="{FF2B5EF4-FFF2-40B4-BE49-F238E27FC236}">
                <a16:creationId xmlns:a16="http://schemas.microsoft.com/office/drawing/2014/main" id="{37FDB179-6404-40D5-80F2-0925C41E0740}"/>
              </a:ext>
            </a:extLst>
          </p:cNvPr>
          <p:cNvSpPr txBox="1"/>
          <p:nvPr/>
        </p:nvSpPr>
        <p:spPr>
          <a:xfrm>
            <a:off x="15644978" y="17835226"/>
            <a:ext cx="59197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3.4) Determine mole fractions</a:t>
            </a:r>
          </a:p>
        </p:txBody>
      </p:sp>
      <p:pic>
        <p:nvPicPr>
          <p:cNvPr id="184" name="Picture 183">
            <a:extLst>
              <a:ext uri="{FF2B5EF4-FFF2-40B4-BE49-F238E27FC236}">
                <a16:creationId xmlns:a16="http://schemas.microsoft.com/office/drawing/2014/main" id="{0CB7FC58-90BE-4BC1-BEAA-44D97B8C9DF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270" t="10176" r="38219" b="23725"/>
          <a:stretch/>
        </p:blipFill>
        <p:spPr>
          <a:xfrm>
            <a:off x="14513180" y="17955269"/>
            <a:ext cx="1034532" cy="1696453"/>
          </a:xfrm>
          <a:prstGeom prst="rect">
            <a:avLst/>
          </a:prstGeom>
        </p:spPr>
      </p:pic>
      <p:grpSp>
        <p:nvGrpSpPr>
          <p:cNvPr id="185" name="Group 184">
            <a:extLst>
              <a:ext uri="{FF2B5EF4-FFF2-40B4-BE49-F238E27FC236}">
                <a16:creationId xmlns:a16="http://schemas.microsoft.com/office/drawing/2014/main" id="{044DB1E5-349F-4B3C-9878-B5EB4AED2C3F}"/>
              </a:ext>
            </a:extLst>
          </p:cNvPr>
          <p:cNvGrpSpPr/>
          <p:nvPr/>
        </p:nvGrpSpPr>
        <p:grpSpPr>
          <a:xfrm rot="5400000">
            <a:off x="15851817" y="18576264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186" name="Isosceles Triangle 185">
              <a:extLst>
                <a:ext uri="{FF2B5EF4-FFF2-40B4-BE49-F238E27FC236}">
                  <a16:creationId xmlns:a16="http://schemas.microsoft.com/office/drawing/2014/main" id="{9E6298F3-1560-439B-8F8E-47CD52E52493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Isosceles Triangle 186">
              <a:extLst>
                <a:ext uri="{FF2B5EF4-FFF2-40B4-BE49-F238E27FC236}">
                  <a16:creationId xmlns:a16="http://schemas.microsoft.com/office/drawing/2014/main" id="{F5B8D321-3017-4284-8907-DC64B21E57AF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8" name="Oval 187">
            <a:extLst>
              <a:ext uri="{FF2B5EF4-FFF2-40B4-BE49-F238E27FC236}">
                <a16:creationId xmlns:a16="http://schemas.microsoft.com/office/drawing/2014/main" id="{0FBB0B83-AFE6-41E2-9987-1AE4C64676A2}"/>
              </a:ext>
            </a:extLst>
          </p:cNvPr>
          <p:cNvSpPr/>
          <p:nvPr/>
        </p:nvSpPr>
        <p:spPr>
          <a:xfrm>
            <a:off x="16363726" y="18336613"/>
            <a:ext cx="974558" cy="95165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C03EA1C5-31E2-450A-BB0F-01C6D05FCCEB}"/>
              </a:ext>
            </a:extLst>
          </p:cNvPr>
          <p:cNvCxnSpPr>
            <a:cxnSpLocks/>
            <a:endCxn id="188" idx="2"/>
          </p:cNvCxnSpPr>
          <p:nvPr/>
        </p:nvCxnSpPr>
        <p:spPr>
          <a:xfrm>
            <a:off x="15547712" y="18812439"/>
            <a:ext cx="8160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E77F9D85-94C4-4CFA-97FA-D8D61538C581}"/>
              </a:ext>
            </a:extLst>
          </p:cNvPr>
          <p:cNvCxnSpPr>
            <a:cxnSpLocks/>
            <a:stCxn id="188" idx="6"/>
          </p:cNvCxnSpPr>
          <p:nvPr/>
        </p:nvCxnSpPr>
        <p:spPr>
          <a:xfrm flipV="1">
            <a:off x="17338284" y="18803495"/>
            <a:ext cx="2109646" cy="89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DF9E98F7-3962-452E-89F3-E8737A145AA4}"/>
              </a:ext>
            </a:extLst>
          </p:cNvPr>
          <p:cNvSpPr txBox="1"/>
          <p:nvPr/>
        </p:nvSpPr>
        <p:spPr>
          <a:xfrm>
            <a:off x="18143179" y="19170585"/>
            <a:ext cx="1119393" cy="492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3A9FFD4B-F4B4-48B7-A2D7-E5516B0C130E}"/>
              </a:ext>
            </a:extLst>
          </p:cNvPr>
          <p:cNvCxnSpPr>
            <a:cxnSpLocks/>
          </p:cNvCxnSpPr>
          <p:nvPr/>
        </p:nvCxnSpPr>
        <p:spPr>
          <a:xfrm>
            <a:off x="18721755" y="18829623"/>
            <a:ext cx="0" cy="3409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39AA262-924A-47E5-AFA0-EA1133149534}"/>
              </a:ext>
            </a:extLst>
          </p:cNvPr>
          <p:cNvGrpSpPr/>
          <p:nvPr/>
        </p:nvGrpSpPr>
        <p:grpSpPr>
          <a:xfrm rot="5400000">
            <a:off x="17641930" y="18567320"/>
            <a:ext cx="246806" cy="472351"/>
            <a:chOff x="16062157" y="12595238"/>
            <a:chExt cx="541422" cy="1293616"/>
          </a:xfrm>
          <a:solidFill>
            <a:schemeClr val="bg1"/>
          </a:solidFill>
        </p:grpSpPr>
        <p:sp>
          <p:nvSpPr>
            <p:cNvPr id="197" name="Isosceles Triangle 196">
              <a:extLst>
                <a:ext uri="{FF2B5EF4-FFF2-40B4-BE49-F238E27FC236}">
                  <a16:creationId xmlns:a16="http://schemas.microsoft.com/office/drawing/2014/main" id="{CADA9CF5-134C-4C2F-8458-2B0729DDBA9B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Isosceles Triangle 197">
              <a:extLst>
                <a:ext uri="{FF2B5EF4-FFF2-40B4-BE49-F238E27FC236}">
                  <a16:creationId xmlns:a16="http://schemas.microsoft.com/office/drawing/2014/main" id="{7545C52F-7EB7-428C-8EB8-785886D07E56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E3AC822B-2243-4B19-8D98-16D47EE19536}"/>
              </a:ext>
            </a:extLst>
          </p:cNvPr>
          <p:cNvGrpSpPr/>
          <p:nvPr/>
        </p:nvGrpSpPr>
        <p:grpSpPr>
          <a:xfrm rot="5400000">
            <a:off x="15964052" y="20470741"/>
            <a:ext cx="246806" cy="472351"/>
            <a:chOff x="16062157" y="12595238"/>
            <a:chExt cx="541422" cy="1293616"/>
          </a:xfrm>
          <a:solidFill>
            <a:schemeClr val="tx1"/>
          </a:solidFill>
        </p:grpSpPr>
        <p:sp>
          <p:nvSpPr>
            <p:cNvPr id="200" name="Isosceles Triangle 199">
              <a:extLst>
                <a:ext uri="{FF2B5EF4-FFF2-40B4-BE49-F238E27FC236}">
                  <a16:creationId xmlns:a16="http://schemas.microsoft.com/office/drawing/2014/main" id="{CDF66E9F-2D1F-4CB9-83B7-BE73A43D1E82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Isosceles Triangle 200">
              <a:extLst>
                <a:ext uri="{FF2B5EF4-FFF2-40B4-BE49-F238E27FC236}">
                  <a16:creationId xmlns:a16="http://schemas.microsoft.com/office/drawing/2014/main" id="{3BDB03DF-856A-45D4-8F05-622120CAC82A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D85699EE-7178-4E05-A688-E78455A10790}"/>
              </a:ext>
            </a:extLst>
          </p:cNvPr>
          <p:cNvGrpSpPr/>
          <p:nvPr/>
        </p:nvGrpSpPr>
        <p:grpSpPr>
          <a:xfrm rot="5400000">
            <a:off x="18347630" y="20446127"/>
            <a:ext cx="246806" cy="472351"/>
            <a:chOff x="16062157" y="12595238"/>
            <a:chExt cx="541422" cy="1293616"/>
          </a:xfrm>
          <a:solidFill>
            <a:schemeClr val="bg1"/>
          </a:solidFill>
        </p:grpSpPr>
        <p:sp>
          <p:nvSpPr>
            <p:cNvPr id="204" name="Isosceles Triangle 203">
              <a:extLst>
                <a:ext uri="{FF2B5EF4-FFF2-40B4-BE49-F238E27FC236}">
                  <a16:creationId xmlns:a16="http://schemas.microsoft.com/office/drawing/2014/main" id="{73596F4A-4E1C-4F40-88EC-52C8483D5C7D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Isosceles Triangle 204">
              <a:extLst>
                <a:ext uri="{FF2B5EF4-FFF2-40B4-BE49-F238E27FC236}">
                  <a16:creationId xmlns:a16="http://schemas.microsoft.com/office/drawing/2014/main" id="{112A6D64-AACF-44EB-B04C-3DC06458C620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6" name="Picture 205">
            <a:extLst>
              <a:ext uri="{FF2B5EF4-FFF2-40B4-BE49-F238E27FC236}">
                <a16:creationId xmlns:a16="http://schemas.microsoft.com/office/drawing/2014/main" id="{9947B366-99F5-4768-AAC8-6E9C29FFFB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00361" y="4570391"/>
            <a:ext cx="3626902" cy="4677006"/>
          </a:xfrm>
          <a:prstGeom prst="rect">
            <a:avLst/>
          </a:prstGeom>
        </p:spPr>
      </p:pic>
      <p:pic>
        <p:nvPicPr>
          <p:cNvPr id="207" name="Picture 206">
            <a:extLst>
              <a:ext uri="{FF2B5EF4-FFF2-40B4-BE49-F238E27FC236}">
                <a16:creationId xmlns:a16="http://schemas.microsoft.com/office/drawing/2014/main" id="{EDF89B57-EC80-4CD0-902B-EE848FCED0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72069" y="4713666"/>
            <a:ext cx="3858125" cy="4458714"/>
          </a:xfrm>
          <a:prstGeom prst="rect">
            <a:avLst/>
          </a:prstGeom>
        </p:spPr>
      </p:pic>
      <p:grpSp>
        <p:nvGrpSpPr>
          <p:cNvPr id="208" name="Group 207">
            <a:extLst>
              <a:ext uri="{FF2B5EF4-FFF2-40B4-BE49-F238E27FC236}">
                <a16:creationId xmlns:a16="http://schemas.microsoft.com/office/drawing/2014/main" id="{4BCCA976-271C-4F85-B635-A2EE6D2BA52A}"/>
              </a:ext>
            </a:extLst>
          </p:cNvPr>
          <p:cNvGrpSpPr/>
          <p:nvPr/>
        </p:nvGrpSpPr>
        <p:grpSpPr>
          <a:xfrm rot="5400000">
            <a:off x="17693604" y="11679701"/>
            <a:ext cx="246806" cy="472351"/>
            <a:chOff x="16062157" y="12595238"/>
            <a:chExt cx="541422" cy="1293616"/>
          </a:xfrm>
          <a:solidFill>
            <a:schemeClr val="bg1"/>
          </a:solidFill>
        </p:grpSpPr>
        <p:sp>
          <p:nvSpPr>
            <p:cNvPr id="209" name="Isosceles Triangle 208">
              <a:extLst>
                <a:ext uri="{FF2B5EF4-FFF2-40B4-BE49-F238E27FC236}">
                  <a16:creationId xmlns:a16="http://schemas.microsoft.com/office/drawing/2014/main" id="{D1BF7FA3-56C2-4C8C-ACDC-BA5554343068}"/>
                </a:ext>
              </a:extLst>
            </p:cNvPr>
            <p:cNvSpPr/>
            <p:nvPr/>
          </p:nvSpPr>
          <p:spPr>
            <a:xfrm>
              <a:off x="16062158" y="13249420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Isosceles Triangle 209">
              <a:extLst>
                <a:ext uri="{FF2B5EF4-FFF2-40B4-BE49-F238E27FC236}">
                  <a16:creationId xmlns:a16="http://schemas.microsoft.com/office/drawing/2014/main" id="{3EE1831F-7613-4982-865F-90D427B6F94E}"/>
                </a:ext>
              </a:extLst>
            </p:cNvPr>
            <p:cNvSpPr/>
            <p:nvPr/>
          </p:nvSpPr>
          <p:spPr>
            <a:xfrm rot="10800000">
              <a:off x="16062157" y="12595238"/>
              <a:ext cx="541421" cy="639434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8DA3CCB0-C325-468D-8F89-9C8F9E444F56}"/>
              </a:ext>
            </a:extLst>
          </p:cNvPr>
          <p:cNvSpPr txBox="1"/>
          <p:nvPr/>
        </p:nvSpPr>
        <p:spPr>
          <a:xfrm>
            <a:off x="23426187" y="10070202"/>
            <a:ext cx="63995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4) Weigh &amp; Remove Sample</a:t>
            </a:r>
          </a:p>
        </p:txBody>
      </p: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7BEC927E-1997-4531-B6CB-2900D945E489}"/>
              </a:ext>
            </a:extLst>
          </p:cNvPr>
          <p:cNvSpPr/>
          <p:nvPr/>
        </p:nvSpPr>
        <p:spPr>
          <a:xfrm>
            <a:off x="20939378" y="9879114"/>
            <a:ext cx="11109613" cy="5527720"/>
          </a:xfrm>
          <a:prstGeom prst="roundRect">
            <a:avLst>
              <a:gd name="adj" fmla="val 74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3" name="Picture 212">
            <a:extLst>
              <a:ext uri="{FF2B5EF4-FFF2-40B4-BE49-F238E27FC236}">
                <a16:creationId xmlns:a16="http://schemas.microsoft.com/office/drawing/2014/main" id="{08FA520B-81E7-4D27-9BEB-222DB0CF71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800131" y="10582375"/>
            <a:ext cx="3589914" cy="4059902"/>
          </a:xfrm>
          <a:prstGeom prst="rect">
            <a:avLst/>
          </a:prstGeom>
        </p:spPr>
      </p:pic>
      <p:pic>
        <p:nvPicPr>
          <p:cNvPr id="214" name="Picture 213">
            <a:extLst>
              <a:ext uri="{FF2B5EF4-FFF2-40B4-BE49-F238E27FC236}">
                <a16:creationId xmlns:a16="http://schemas.microsoft.com/office/drawing/2014/main" id="{BCFE91D2-71FE-4A67-AF85-EA2F824B13E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289877" y="10671876"/>
            <a:ext cx="3589914" cy="3966103"/>
          </a:xfrm>
          <a:prstGeom prst="rect">
            <a:avLst/>
          </a:prstGeom>
        </p:spPr>
      </p:pic>
      <p:pic>
        <p:nvPicPr>
          <p:cNvPr id="215" name="Picture 214">
            <a:extLst>
              <a:ext uri="{FF2B5EF4-FFF2-40B4-BE49-F238E27FC236}">
                <a16:creationId xmlns:a16="http://schemas.microsoft.com/office/drawing/2014/main" id="{DDD58980-055A-462B-8952-B0D882A202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935946" y="15694488"/>
            <a:ext cx="6868965" cy="5347050"/>
          </a:xfrm>
          <a:prstGeom prst="rect">
            <a:avLst/>
          </a:prstGeom>
        </p:spPr>
      </p:pic>
      <p:sp>
        <p:nvSpPr>
          <p:cNvPr id="216" name="TextBox 215">
            <a:extLst>
              <a:ext uri="{FF2B5EF4-FFF2-40B4-BE49-F238E27FC236}">
                <a16:creationId xmlns:a16="http://schemas.microsoft.com/office/drawing/2014/main" id="{8F98B3B9-4D9E-474E-B6C4-3D00C725CD14}"/>
              </a:ext>
            </a:extLst>
          </p:cNvPr>
          <p:cNvSpPr txBox="1"/>
          <p:nvPr/>
        </p:nvSpPr>
        <p:spPr>
          <a:xfrm>
            <a:off x="20929158" y="20970856"/>
            <a:ext cx="68689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Brassboard</a:t>
            </a: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Vacuum Chamber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E33A7D4C-6C85-4AF6-BE9E-F85CBAE8E5FB}"/>
              </a:ext>
            </a:extLst>
          </p:cNvPr>
          <p:cNvSpPr txBox="1"/>
          <p:nvPr/>
        </p:nvSpPr>
        <p:spPr>
          <a:xfrm>
            <a:off x="28082486" y="15475057"/>
            <a:ext cx="436919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Features</a:t>
            </a:r>
          </a:p>
          <a:p>
            <a:pPr marL="457200" indent="-4572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Reusable crucibles (no inherent limit to the number of samples that can be processed)</a:t>
            </a:r>
          </a:p>
          <a:p>
            <a:pPr marL="457200" indent="-4572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sample size (reduces sublimation losses and enables water sample return)</a:t>
            </a:r>
          </a:p>
          <a:p>
            <a:pPr marL="457200" indent="-4572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tests completed to date: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Vibration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TVAC (-50 to +70 C)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Cycles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80553FF9-0466-43BF-8BC5-0BA8290E856D}"/>
              </a:ext>
            </a:extLst>
          </p:cNvPr>
          <p:cNvSpPr txBox="1"/>
          <p:nvPr/>
        </p:nvSpPr>
        <p:spPr>
          <a:xfrm>
            <a:off x="16354935" y="13956565"/>
            <a:ext cx="9745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Tank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B6B7C637-384D-4544-99CA-43495617B22C}"/>
              </a:ext>
            </a:extLst>
          </p:cNvPr>
          <p:cNvSpPr txBox="1"/>
          <p:nvPr/>
        </p:nvSpPr>
        <p:spPr>
          <a:xfrm>
            <a:off x="16388324" y="16204858"/>
            <a:ext cx="9745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Tank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4A00C9CD-0B7D-4709-9958-4FE1A06E42D3}"/>
              </a:ext>
            </a:extLst>
          </p:cNvPr>
          <p:cNvSpPr txBox="1"/>
          <p:nvPr/>
        </p:nvSpPr>
        <p:spPr>
          <a:xfrm>
            <a:off x="16373597" y="18566216"/>
            <a:ext cx="9745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Tank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D7C6F14-EC23-4DAF-AA56-6E8AF9E3AA15}"/>
              </a:ext>
            </a:extLst>
          </p:cNvPr>
          <p:cNvSpPr txBox="1"/>
          <p:nvPr/>
        </p:nvSpPr>
        <p:spPr>
          <a:xfrm>
            <a:off x="19297934" y="13974975"/>
            <a:ext cx="12047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CCCAD80C-04AD-426A-8757-0AF10954B7D2}"/>
              </a:ext>
            </a:extLst>
          </p:cNvPr>
          <p:cNvSpPr txBox="1"/>
          <p:nvPr/>
        </p:nvSpPr>
        <p:spPr>
          <a:xfrm>
            <a:off x="19297934" y="16218812"/>
            <a:ext cx="12047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2C07833F-6B0A-42DD-9EDC-6FE6B9976B85}"/>
              </a:ext>
            </a:extLst>
          </p:cNvPr>
          <p:cNvSpPr txBox="1"/>
          <p:nvPr/>
        </p:nvSpPr>
        <p:spPr>
          <a:xfrm>
            <a:off x="19297934" y="18530583"/>
            <a:ext cx="12047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6EC980A0182648AF2DE4564F50CB61" ma:contentTypeVersion="12" ma:contentTypeDescription="Create a new document." ma:contentTypeScope="" ma:versionID="777d96bfb5f70d9d0969a3ecdbaea3c8">
  <xsd:schema xmlns:xsd="http://www.w3.org/2001/XMLSchema" xmlns:xs="http://www.w3.org/2001/XMLSchema" xmlns:p="http://schemas.microsoft.com/office/2006/metadata/properties" xmlns:ns2="58193bbe-7cce-4dab-a5db-7f7c161d85c7" xmlns:ns3="d900e117-17a0-4b24-9e47-511ef1d02c43" targetNamespace="http://schemas.microsoft.com/office/2006/metadata/properties" ma:root="true" ma:fieldsID="c7916ace3dfc2827defd645d986467ad" ns2:_="" ns3:_="">
    <xsd:import namespace="58193bbe-7cce-4dab-a5db-7f7c161d85c7"/>
    <xsd:import namespace="d900e117-17a0-4b24-9e47-511ef1d02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193bbe-7cce-4dab-a5db-7f7c161d85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fb68aea-d2ee-4a6c-85e6-e4b5686e96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0e117-17a0-4b24-9e47-511ef1d02c4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6874014-acd9-4a16-88a7-caebec074d30}" ma:internalName="TaxCatchAll" ma:showField="CatchAllData" ma:web="6ccc96cc-3898-451b-86e8-93e443347a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0e117-17a0-4b24-9e47-511ef1d02c43" xsi:nil="true"/>
    <lcf76f155ced4ddcb4097134ff3c332f xmlns="58193bbe-7cce-4dab-a5db-7f7c161d85c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D160BB-D34D-4C33-B9C8-01C4EC8DE506}">
  <ds:schemaRefs>
    <ds:schemaRef ds:uri="58193bbe-7cce-4dab-a5db-7f7c161d85c7"/>
    <ds:schemaRef ds:uri="d900e117-17a0-4b24-9e47-511ef1d02c4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20BDADF-E054-4BCC-95B7-EBB798CAC7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2B5498-DD41-4778-A409-402B57CE7DBC}">
  <ds:schemaRefs>
    <ds:schemaRef ds:uri="58193bbe-7cce-4dab-a5db-7f7c161d85c7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d900e117-17a0-4b24-9e47-511ef1d02c43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302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Michel, Jeffrey R. (JSC-EP311)</dc:creator>
  <cp:lastModifiedBy>Paz, Aaron (JSC-EP311)</cp:lastModifiedBy>
  <cp:revision>18</cp:revision>
  <cp:lastPrinted>2022-06-01T17:08:13Z</cp:lastPrinted>
  <dcterms:created xsi:type="dcterms:W3CDTF">2022-05-25T15:46:49Z</dcterms:created>
  <dcterms:modified xsi:type="dcterms:W3CDTF">2023-06-20T13:27:33Z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0x010100DA6EC980A0182648AF2DE4564F50CB61</vt:lpwstr>
  </property>
  <property fmtid="{D5CDD505-2E9C-101B-9397-08002B2CF9AE}" pid="3" name="MediaServiceImageTags">
    <vt:lpwstr/>
  </property>
</Properties>
</file>